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800000000000000"/>
      <p:regular r:id="rId19"/>
    </p:embeddedFont>
    <p:embeddedFont>
      <p:font typeface="Arimo" charset="1" panose="020B0604020202020204"/>
      <p:regular r:id="rId20"/>
    </p:embeddedFont>
    <p:embeddedFont>
      <p:font typeface="Montserrat Light" charset="1" panose="000004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5" y="9686925"/>
            <a:ext cx="2153260" cy="514350"/>
            <a:chOff x="0" y="0"/>
            <a:chExt cx="2871013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501781"/>
            <a:ext cx="9445523" cy="181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LULC Change Detection for Tirupati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406180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2018–2023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188573"/>
            <a:ext cx="9445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Satellite-driven, ML-based land change intelligence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21248" y="695325"/>
            <a:ext cx="9659693" cy="85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 &amp; Future 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1248" y="3682003"/>
            <a:ext cx="3290592" cy="42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Achievements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1248" y="4270924"/>
            <a:ext cx="10464851" cy="129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187"/>
              </a:lnSpc>
              <a:buFont typeface="Arial"/>
              <a:buChar char="•"/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Accurate, explainable LULC change detection</a:t>
            </a:r>
          </a:p>
          <a:p>
            <a:pPr algn="l" marL="311051" indent="-155525" lvl="1">
              <a:lnSpc>
                <a:spcPts val="3187"/>
              </a:lnSpc>
              <a:buFont typeface="Arial"/>
              <a:buChar char="•"/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Confidence-aware outputs building stakeholder trust</a:t>
            </a:r>
          </a:p>
          <a:p>
            <a:pPr algn="l" marL="311051" indent="-155525" lvl="1">
              <a:lnSpc>
                <a:spcPts val="3187"/>
              </a:lnSpc>
              <a:buFont typeface="Arial"/>
              <a:buChar char="•"/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Automated, scalable 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1248" y="5800392"/>
            <a:ext cx="3951980" cy="42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1248" y="6389303"/>
            <a:ext cx="10464851" cy="129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187"/>
              </a:lnSpc>
              <a:buAutoNum type="arabicPeriod" startAt="1"/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Sentinel-2 data integration for higher resolution</a:t>
            </a:r>
          </a:p>
          <a:p>
            <a:pPr algn="l" marL="311051" indent="-155525" lvl="1">
              <a:lnSpc>
                <a:spcPts val="3187"/>
              </a:lnSpc>
              <a:buAutoNum type="arabicPeriod" startAt="1"/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Time-series monitoring for continuous tracking</a:t>
            </a:r>
          </a:p>
          <a:p>
            <a:pPr algn="l" marL="311051" indent="-155525" lvl="1">
              <a:lnSpc>
                <a:spcPts val="3187"/>
              </a:lnSpc>
              <a:buAutoNum type="arabicPeriod" startAt="1"/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Deep learning models for improved accuracy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037666" y="2187921"/>
            <a:ext cx="5338467" cy="7182593"/>
            <a:chOff x="0" y="0"/>
            <a:chExt cx="7117956" cy="9576791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117969" cy="9576816"/>
            </a:xfrm>
            <a:custGeom>
              <a:avLst/>
              <a:gdLst/>
              <a:ahLst/>
              <a:cxnLst/>
              <a:rect r="r" b="b" t="t" l="l"/>
              <a:pathLst>
                <a:path h="9576816" w="7117969">
                  <a:moveTo>
                    <a:pt x="0" y="0"/>
                  </a:moveTo>
                  <a:lnTo>
                    <a:pt x="7117969" y="0"/>
                  </a:lnTo>
                  <a:lnTo>
                    <a:pt x="7117969" y="9576816"/>
                  </a:lnTo>
                  <a:lnTo>
                    <a:pt x="0" y="9576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6" r="0" b="-36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1543945"/>
            <a:ext cx="9445523" cy="181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Urban Expansion Challenge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4043658"/>
            <a:ext cx="367605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Rapid Urbanization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8" y="4684366"/>
            <a:ext cx="4376890" cy="282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Tirupati is experiencing accelerated urban expansion, transforming agricultural and natural landscapes into built-up areas at unprecedented rates.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8397" y="4043658"/>
            <a:ext cx="437689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Current Monitoring Gap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397" y="5127279"/>
            <a:ext cx="4376890" cy="328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Manual land-use monitoring remains slow and subjective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Lack of automated, scalable analysis tools</a:t>
            </a:r>
          </a:p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Difficulty tracking changes across multiple time periods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451469"/>
            <a:chOff x="0" y="0"/>
            <a:chExt cx="24384000" cy="4601959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601972"/>
            </a:xfrm>
            <a:custGeom>
              <a:avLst/>
              <a:gdLst/>
              <a:ahLst/>
              <a:cxnLst/>
              <a:rect r="r" b="b" t="t" l="l"/>
              <a:pathLst>
                <a:path h="460197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601972"/>
                  </a:lnTo>
                  <a:lnTo>
                    <a:pt x="0" y="4601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9" t="0" r="-4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6340" y="4423324"/>
            <a:ext cx="9751514" cy="89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 &amp; Scope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1577" y="5713209"/>
            <a:ext cx="5282060" cy="3578123"/>
            <a:chOff x="0" y="0"/>
            <a:chExt cx="7042747" cy="47708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7030085" cy="4758182"/>
            </a:xfrm>
            <a:custGeom>
              <a:avLst/>
              <a:gdLst/>
              <a:ahLst/>
              <a:cxnLst/>
              <a:rect r="r" b="b" t="t" l="l"/>
              <a:pathLst>
                <a:path h="4758182" w="7030085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014845" y="0"/>
                  </a:lnTo>
                  <a:cubicBezTo>
                    <a:pt x="7023226" y="0"/>
                    <a:pt x="7030085" y="6858"/>
                    <a:pt x="7030085" y="15240"/>
                  </a:cubicBezTo>
                  <a:lnTo>
                    <a:pt x="7030085" y="4742942"/>
                  </a:lnTo>
                  <a:cubicBezTo>
                    <a:pt x="7030085" y="4751324"/>
                    <a:pt x="7023226" y="4758182"/>
                    <a:pt x="7014845" y="4758182"/>
                  </a:cubicBezTo>
                  <a:lnTo>
                    <a:pt x="15240" y="4758182"/>
                  </a:lnTo>
                  <a:cubicBezTo>
                    <a:pt x="6858" y="4758182"/>
                    <a:pt x="0" y="4751324"/>
                    <a:pt x="0" y="4742942"/>
                  </a:cubicBez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42785" cy="4770882"/>
            </a:xfrm>
            <a:custGeom>
              <a:avLst/>
              <a:gdLst/>
              <a:ahLst/>
              <a:cxnLst/>
              <a:rect r="r" b="b" t="t" l="l"/>
              <a:pathLst>
                <a:path h="4770882" w="7042785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021195" y="0"/>
                  </a:lnTo>
                  <a:lnTo>
                    <a:pt x="7021195" y="6350"/>
                  </a:lnTo>
                  <a:lnTo>
                    <a:pt x="7021195" y="0"/>
                  </a:lnTo>
                  <a:cubicBezTo>
                    <a:pt x="7033133" y="0"/>
                    <a:pt x="7042785" y="9652"/>
                    <a:pt x="7042785" y="21590"/>
                  </a:cubicBezTo>
                  <a:lnTo>
                    <a:pt x="7036435" y="21590"/>
                  </a:lnTo>
                  <a:lnTo>
                    <a:pt x="7042785" y="21590"/>
                  </a:lnTo>
                  <a:lnTo>
                    <a:pt x="7042785" y="4749292"/>
                  </a:lnTo>
                  <a:lnTo>
                    <a:pt x="7036435" y="4749292"/>
                  </a:lnTo>
                  <a:lnTo>
                    <a:pt x="7042785" y="4749292"/>
                  </a:lnTo>
                  <a:cubicBezTo>
                    <a:pt x="7042785" y="4761230"/>
                    <a:pt x="7033133" y="4770882"/>
                    <a:pt x="7021195" y="4770882"/>
                  </a:cubicBezTo>
                  <a:lnTo>
                    <a:pt x="7021195" y="4764532"/>
                  </a:lnTo>
                  <a:lnTo>
                    <a:pt x="7021195" y="4770882"/>
                  </a:lnTo>
                  <a:lnTo>
                    <a:pt x="21590" y="4770882"/>
                  </a:lnTo>
                  <a:lnTo>
                    <a:pt x="21590" y="4764532"/>
                  </a:lnTo>
                  <a:lnTo>
                    <a:pt x="21590" y="4770882"/>
                  </a:lnTo>
                  <a:cubicBezTo>
                    <a:pt x="9652" y="4770882"/>
                    <a:pt x="0" y="4761230"/>
                    <a:pt x="0" y="474929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749292"/>
                  </a:lnTo>
                  <a:lnTo>
                    <a:pt x="6350" y="4749292"/>
                  </a:lnTo>
                  <a:lnTo>
                    <a:pt x="12700" y="4749292"/>
                  </a:lnTo>
                  <a:cubicBezTo>
                    <a:pt x="12700" y="4754245"/>
                    <a:pt x="16637" y="4758182"/>
                    <a:pt x="21590" y="4758182"/>
                  </a:cubicBezTo>
                  <a:lnTo>
                    <a:pt x="7021195" y="4758182"/>
                  </a:lnTo>
                  <a:cubicBezTo>
                    <a:pt x="7026148" y="4758182"/>
                    <a:pt x="7030085" y="4754245"/>
                    <a:pt x="7030085" y="4749292"/>
                  </a:cubicBezTo>
                  <a:lnTo>
                    <a:pt x="7030085" y="21590"/>
                  </a:lnTo>
                  <a:cubicBezTo>
                    <a:pt x="7030085" y="16637"/>
                    <a:pt x="7026148" y="12700"/>
                    <a:pt x="702119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251947" y="6003579"/>
            <a:ext cx="828227" cy="828227"/>
            <a:chOff x="0" y="0"/>
            <a:chExt cx="1104303" cy="11043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4265" cy="1104265"/>
            </a:xfrm>
            <a:custGeom>
              <a:avLst/>
              <a:gdLst/>
              <a:ahLst/>
              <a:cxnLst/>
              <a:rect r="r" b="b" t="t" l="l"/>
              <a:pathLst>
                <a:path h="1104265" w="1104265">
                  <a:moveTo>
                    <a:pt x="0" y="552196"/>
                  </a:moveTo>
                  <a:cubicBezTo>
                    <a:pt x="0" y="247269"/>
                    <a:pt x="247269" y="0"/>
                    <a:pt x="552196" y="0"/>
                  </a:cubicBezTo>
                  <a:cubicBezTo>
                    <a:pt x="857123" y="0"/>
                    <a:pt x="1104265" y="247269"/>
                    <a:pt x="1104265" y="552196"/>
                  </a:cubicBezTo>
                  <a:cubicBezTo>
                    <a:pt x="1104265" y="857123"/>
                    <a:pt x="857123" y="1104265"/>
                    <a:pt x="552196" y="1104265"/>
                  </a:cubicBezTo>
                  <a:cubicBezTo>
                    <a:pt x="247269" y="1104265"/>
                    <a:pt x="0" y="857123"/>
                    <a:pt x="0" y="552196"/>
                  </a:cubicBez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479652" y="6231284"/>
            <a:ext cx="372666" cy="372666"/>
          </a:xfrm>
          <a:custGeom>
            <a:avLst/>
            <a:gdLst/>
            <a:ahLst/>
            <a:cxnLst/>
            <a:rect r="r" b="b" t="t" l="l"/>
            <a:pathLst>
              <a:path h="372666" w="372666">
                <a:moveTo>
                  <a:pt x="0" y="0"/>
                </a:moveTo>
                <a:lnTo>
                  <a:pt x="372665" y="0"/>
                </a:lnTo>
                <a:lnTo>
                  <a:pt x="372665" y="372665"/>
                </a:lnTo>
                <a:lnTo>
                  <a:pt x="0" y="37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51947" y="7091067"/>
            <a:ext cx="3451469" cy="44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 Changes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1947" y="7607503"/>
            <a:ext cx="4701330" cy="139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Identify land-use and land-cover transformations from 2018 to 2023 using satellite imagery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502898" y="5713209"/>
            <a:ext cx="5282060" cy="3578123"/>
            <a:chOff x="0" y="0"/>
            <a:chExt cx="7042747" cy="47708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7030085" cy="4758182"/>
            </a:xfrm>
            <a:custGeom>
              <a:avLst/>
              <a:gdLst/>
              <a:ahLst/>
              <a:cxnLst/>
              <a:rect r="r" b="b" t="t" l="l"/>
              <a:pathLst>
                <a:path h="4758182" w="7030085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014845" y="0"/>
                  </a:lnTo>
                  <a:cubicBezTo>
                    <a:pt x="7023226" y="0"/>
                    <a:pt x="7030085" y="6858"/>
                    <a:pt x="7030085" y="15240"/>
                  </a:cubicBezTo>
                  <a:lnTo>
                    <a:pt x="7030085" y="4742942"/>
                  </a:lnTo>
                  <a:cubicBezTo>
                    <a:pt x="7030085" y="4751324"/>
                    <a:pt x="7023226" y="4758182"/>
                    <a:pt x="7014845" y="4758182"/>
                  </a:cubicBezTo>
                  <a:lnTo>
                    <a:pt x="15240" y="4758182"/>
                  </a:lnTo>
                  <a:cubicBezTo>
                    <a:pt x="6858" y="4758182"/>
                    <a:pt x="0" y="4751324"/>
                    <a:pt x="0" y="4742942"/>
                  </a:cubicBez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42785" cy="4770882"/>
            </a:xfrm>
            <a:custGeom>
              <a:avLst/>
              <a:gdLst/>
              <a:ahLst/>
              <a:cxnLst/>
              <a:rect r="r" b="b" t="t" l="l"/>
              <a:pathLst>
                <a:path h="4770882" w="7042785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021195" y="0"/>
                  </a:lnTo>
                  <a:lnTo>
                    <a:pt x="7021195" y="6350"/>
                  </a:lnTo>
                  <a:lnTo>
                    <a:pt x="7021195" y="0"/>
                  </a:lnTo>
                  <a:cubicBezTo>
                    <a:pt x="7033133" y="0"/>
                    <a:pt x="7042785" y="9652"/>
                    <a:pt x="7042785" y="21590"/>
                  </a:cubicBezTo>
                  <a:lnTo>
                    <a:pt x="7036435" y="21590"/>
                  </a:lnTo>
                  <a:lnTo>
                    <a:pt x="7042785" y="21590"/>
                  </a:lnTo>
                  <a:lnTo>
                    <a:pt x="7042785" y="4749292"/>
                  </a:lnTo>
                  <a:lnTo>
                    <a:pt x="7036435" y="4749292"/>
                  </a:lnTo>
                  <a:lnTo>
                    <a:pt x="7042785" y="4749292"/>
                  </a:lnTo>
                  <a:cubicBezTo>
                    <a:pt x="7042785" y="4761230"/>
                    <a:pt x="7033133" y="4770882"/>
                    <a:pt x="7021195" y="4770882"/>
                  </a:cubicBezTo>
                  <a:lnTo>
                    <a:pt x="7021195" y="4764532"/>
                  </a:lnTo>
                  <a:lnTo>
                    <a:pt x="7021195" y="4770882"/>
                  </a:lnTo>
                  <a:lnTo>
                    <a:pt x="21590" y="4770882"/>
                  </a:lnTo>
                  <a:lnTo>
                    <a:pt x="21590" y="4764532"/>
                  </a:lnTo>
                  <a:lnTo>
                    <a:pt x="21590" y="4770882"/>
                  </a:lnTo>
                  <a:cubicBezTo>
                    <a:pt x="9652" y="4770882"/>
                    <a:pt x="0" y="4761230"/>
                    <a:pt x="0" y="474929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749292"/>
                  </a:lnTo>
                  <a:lnTo>
                    <a:pt x="6350" y="4749292"/>
                  </a:lnTo>
                  <a:lnTo>
                    <a:pt x="12700" y="4749292"/>
                  </a:lnTo>
                  <a:cubicBezTo>
                    <a:pt x="12700" y="4754245"/>
                    <a:pt x="16637" y="4758182"/>
                    <a:pt x="21590" y="4758182"/>
                  </a:cubicBezTo>
                  <a:lnTo>
                    <a:pt x="7021195" y="4758182"/>
                  </a:lnTo>
                  <a:cubicBezTo>
                    <a:pt x="7026148" y="4758182"/>
                    <a:pt x="7030085" y="4754245"/>
                    <a:pt x="7030085" y="4749292"/>
                  </a:cubicBezTo>
                  <a:lnTo>
                    <a:pt x="7030085" y="21590"/>
                  </a:lnTo>
                  <a:cubicBezTo>
                    <a:pt x="7030085" y="16637"/>
                    <a:pt x="7026148" y="12700"/>
                    <a:pt x="7021195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6793259" y="6003579"/>
            <a:ext cx="828227" cy="828227"/>
            <a:chOff x="0" y="0"/>
            <a:chExt cx="1104303" cy="11043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04265" cy="1104265"/>
            </a:xfrm>
            <a:custGeom>
              <a:avLst/>
              <a:gdLst/>
              <a:ahLst/>
              <a:cxnLst/>
              <a:rect r="r" b="b" t="t" l="l"/>
              <a:pathLst>
                <a:path h="1104265" w="1104265">
                  <a:moveTo>
                    <a:pt x="0" y="552196"/>
                  </a:moveTo>
                  <a:cubicBezTo>
                    <a:pt x="0" y="247269"/>
                    <a:pt x="247269" y="0"/>
                    <a:pt x="552196" y="0"/>
                  </a:cubicBezTo>
                  <a:cubicBezTo>
                    <a:pt x="857123" y="0"/>
                    <a:pt x="1104265" y="247269"/>
                    <a:pt x="1104265" y="552196"/>
                  </a:cubicBezTo>
                  <a:cubicBezTo>
                    <a:pt x="1104265" y="857123"/>
                    <a:pt x="857123" y="1104265"/>
                    <a:pt x="552196" y="1104265"/>
                  </a:cubicBezTo>
                  <a:cubicBezTo>
                    <a:pt x="247269" y="1104265"/>
                    <a:pt x="0" y="857123"/>
                    <a:pt x="0" y="552196"/>
                  </a:cubicBez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7020963" y="6231284"/>
            <a:ext cx="372666" cy="372666"/>
          </a:xfrm>
          <a:custGeom>
            <a:avLst/>
            <a:gdLst/>
            <a:ahLst/>
            <a:cxnLst/>
            <a:rect r="r" b="b" t="t" l="l"/>
            <a:pathLst>
              <a:path h="372666" w="372666">
                <a:moveTo>
                  <a:pt x="0" y="0"/>
                </a:moveTo>
                <a:lnTo>
                  <a:pt x="372666" y="0"/>
                </a:lnTo>
                <a:lnTo>
                  <a:pt x="372666" y="372665"/>
                </a:lnTo>
                <a:lnTo>
                  <a:pt x="0" y="372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9998" r="0" b="-10001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793259" y="7091067"/>
            <a:ext cx="3559673" cy="44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Pixel Classification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93259" y="7607503"/>
            <a:ext cx="4701330" cy="139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Classify every pixel into distinct land-cover categories with high spatial resolution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44210" y="5713209"/>
            <a:ext cx="5282203" cy="3578123"/>
            <a:chOff x="0" y="0"/>
            <a:chExt cx="7042937" cy="477083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7030212" cy="4758182"/>
            </a:xfrm>
            <a:custGeom>
              <a:avLst/>
              <a:gdLst/>
              <a:ahLst/>
              <a:cxnLst/>
              <a:rect r="r" b="b" t="t" l="l"/>
              <a:pathLst>
                <a:path h="4758182" w="7030212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7014972" y="0"/>
                  </a:lnTo>
                  <a:cubicBezTo>
                    <a:pt x="7023353" y="0"/>
                    <a:pt x="7030212" y="6858"/>
                    <a:pt x="7030212" y="15240"/>
                  </a:cubicBezTo>
                  <a:lnTo>
                    <a:pt x="7030212" y="4742942"/>
                  </a:lnTo>
                  <a:cubicBezTo>
                    <a:pt x="7030212" y="4751324"/>
                    <a:pt x="7023353" y="4758182"/>
                    <a:pt x="7014972" y="4758182"/>
                  </a:cubicBezTo>
                  <a:lnTo>
                    <a:pt x="15240" y="4758182"/>
                  </a:lnTo>
                  <a:cubicBezTo>
                    <a:pt x="6858" y="4758182"/>
                    <a:pt x="0" y="4751324"/>
                    <a:pt x="0" y="4742942"/>
                  </a:cubicBez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42912" cy="4770882"/>
            </a:xfrm>
            <a:custGeom>
              <a:avLst/>
              <a:gdLst/>
              <a:ahLst/>
              <a:cxnLst/>
              <a:rect r="r" b="b" t="t" l="l"/>
              <a:pathLst>
                <a:path h="4770882" w="7042912">
                  <a:moveTo>
                    <a:pt x="0" y="21590"/>
                  </a:moveTo>
                  <a:cubicBezTo>
                    <a:pt x="0" y="9652"/>
                    <a:pt x="9652" y="0"/>
                    <a:pt x="21590" y="0"/>
                  </a:cubicBezTo>
                  <a:lnTo>
                    <a:pt x="7021322" y="0"/>
                  </a:lnTo>
                  <a:lnTo>
                    <a:pt x="7021322" y="6350"/>
                  </a:lnTo>
                  <a:lnTo>
                    <a:pt x="7021322" y="0"/>
                  </a:lnTo>
                  <a:cubicBezTo>
                    <a:pt x="7033260" y="0"/>
                    <a:pt x="7042912" y="9652"/>
                    <a:pt x="7042912" y="21590"/>
                  </a:cubicBezTo>
                  <a:lnTo>
                    <a:pt x="7036562" y="21590"/>
                  </a:lnTo>
                  <a:lnTo>
                    <a:pt x="7042912" y="21590"/>
                  </a:lnTo>
                  <a:lnTo>
                    <a:pt x="7042912" y="4749292"/>
                  </a:lnTo>
                  <a:lnTo>
                    <a:pt x="7036562" y="4749292"/>
                  </a:lnTo>
                  <a:lnTo>
                    <a:pt x="7042912" y="4749292"/>
                  </a:lnTo>
                  <a:cubicBezTo>
                    <a:pt x="7042912" y="4761230"/>
                    <a:pt x="7033260" y="4770882"/>
                    <a:pt x="7021322" y="4770882"/>
                  </a:cubicBezTo>
                  <a:lnTo>
                    <a:pt x="7021322" y="4764532"/>
                  </a:lnTo>
                  <a:lnTo>
                    <a:pt x="7021322" y="4770882"/>
                  </a:lnTo>
                  <a:lnTo>
                    <a:pt x="21590" y="4770882"/>
                  </a:lnTo>
                  <a:lnTo>
                    <a:pt x="21590" y="4764532"/>
                  </a:lnTo>
                  <a:lnTo>
                    <a:pt x="21590" y="4770882"/>
                  </a:lnTo>
                  <a:cubicBezTo>
                    <a:pt x="9652" y="4770882"/>
                    <a:pt x="0" y="4761230"/>
                    <a:pt x="0" y="4749292"/>
                  </a:cubicBezTo>
                  <a:lnTo>
                    <a:pt x="0" y="21590"/>
                  </a:lnTo>
                  <a:lnTo>
                    <a:pt x="6350" y="21590"/>
                  </a:lnTo>
                  <a:lnTo>
                    <a:pt x="0" y="21590"/>
                  </a:lnTo>
                  <a:moveTo>
                    <a:pt x="12700" y="21590"/>
                  </a:moveTo>
                  <a:lnTo>
                    <a:pt x="12700" y="4749292"/>
                  </a:lnTo>
                  <a:lnTo>
                    <a:pt x="6350" y="4749292"/>
                  </a:lnTo>
                  <a:lnTo>
                    <a:pt x="12700" y="4749292"/>
                  </a:lnTo>
                  <a:cubicBezTo>
                    <a:pt x="12700" y="4754245"/>
                    <a:pt x="16637" y="4758182"/>
                    <a:pt x="21590" y="4758182"/>
                  </a:cubicBezTo>
                  <a:lnTo>
                    <a:pt x="7021322" y="4758182"/>
                  </a:lnTo>
                  <a:cubicBezTo>
                    <a:pt x="7026275" y="4758182"/>
                    <a:pt x="7030212" y="4754245"/>
                    <a:pt x="7030212" y="4749292"/>
                  </a:cubicBezTo>
                  <a:lnTo>
                    <a:pt x="7030212" y="21590"/>
                  </a:lnTo>
                  <a:cubicBezTo>
                    <a:pt x="7030212" y="16637"/>
                    <a:pt x="7026275" y="12700"/>
                    <a:pt x="7021322" y="12700"/>
                  </a:cubicBezTo>
                  <a:lnTo>
                    <a:pt x="21590" y="12700"/>
                  </a:lnTo>
                  <a:lnTo>
                    <a:pt x="21590" y="6350"/>
                  </a:lnTo>
                  <a:lnTo>
                    <a:pt x="21590" y="12700"/>
                  </a:lnTo>
                  <a:cubicBezTo>
                    <a:pt x="16637" y="12700"/>
                    <a:pt x="12700" y="16637"/>
                    <a:pt x="12700" y="21590"/>
                  </a:cubicBez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334580" y="6003579"/>
            <a:ext cx="828227" cy="828227"/>
            <a:chOff x="0" y="0"/>
            <a:chExt cx="1104303" cy="11043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04265" cy="1104265"/>
            </a:xfrm>
            <a:custGeom>
              <a:avLst/>
              <a:gdLst/>
              <a:ahLst/>
              <a:cxnLst/>
              <a:rect r="r" b="b" t="t" l="l"/>
              <a:pathLst>
                <a:path h="1104265" w="1104265">
                  <a:moveTo>
                    <a:pt x="0" y="552196"/>
                  </a:moveTo>
                  <a:cubicBezTo>
                    <a:pt x="0" y="247269"/>
                    <a:pt x="247269" y="0"/>
                    <a:pt x="552196" y="0"/>
                  </a:cubicBezTo>
                  <a:cubicBezTo>
                    <a:pt x="857123" y="0"/>
                    <a:pt x="1104265" y="247269"/>
                    <a:pt x="1104265" y="552196"/>
                  </a:cubicBezTo>
                  <a:cubicBezTo>
                    <a:pt x="1104265" y="857123"/>
                    <a:pt x="857123" y="1104265"/>
                    <a:pt x="552196" y="1104265"/>
                  </a:cubicBezTo>
                  <a:cubicBezTo>
                    <a:pt x="247269" y="1104265"/>
                    <a:pt x="0" y="857123"/>
                    <a:pt x="0" y="552196"/>
                  </a:cubicBez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2562284" y="6231284"/>
            <a:ext cx="372666" cy="372666"/>
          </a:xfrm>
          <a:custGeom>
            <a:avLst/>
            <a:gdLst/>
            <a:ahLst/>
            <a:cxnLst/>
            <a:rect r="r" b="b" t="t" l="l"/>
            <a:pathLst>
              <a:path h="372666" w="372666">
                <a:moveTo>
                  <a:pt x="0" y="0"/>
                </a:moveTo>
                <a:lnTo>
                  <a:pt x="372666" y="0"/>
                </a:lnTo>
                <a:lnTo>
                  <a:pt x="372666" y="372665"/>
                </a:lnTo>
                <a:lnTo>
                  <a:pt x="0" y="372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749" t="0" r="-3749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334580" y="7091067"/>
            <a:ext cx="3451469" cy="44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Quantify Metrics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34580" y="7607503"/>
            <a:ext cx="4701483" cy="139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Generate area-wise statistics and percentage change measurements with confidence intervals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21248" y="695325"/>
            <a:ext cx="6581184" cy="85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&amp; Study Area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1248" y="4310510"/>
            <a:ext cx="4381205" cy="42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Satellite Imagery Source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1248" y="4899422"/>
            <a:ext cx="10464851" cy="88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Landsat satellite data providing medium-resolution, multi-spectral coverage of Tirupati's urban boundary.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1248" y="5931694"/>
            <a:ext cx="10464851" cy="129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187"/>
              </a:lnSpc>
              <a:buFont typeface="Arial"/>
              <a:buChar char="•"/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2018 and 2023 temporal snapshots</a:t>
            </a:r>
          </a:p>
          <a:p>
            <a:pPr algn="l" marL="311051" indent="-155525" lvl="1">
              <a:lnSpc>
                <a:spcPts val="3187"/>
              </a:lnSpc>
              <a:buFont typeface="Arial"/>
              <a:buChar char="•"/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Multi-footprint satellite scenes</a:t>
            </a:r>
          </a:p>
          <a:p>
            <a:pPr algn="l" marL="311051" indent="-155525" lvl="1">
              <a:lnSpc>
                <a:spcPts val="3187"/>
              </a:lnSpc>
              <a:buFont typeface="Arial"/>
              <a:buChar char="•"/>
            </a:pPr>
            <a:r>
              <a:rPr lang="en-US" sz="2062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Spectral bands for feature extraction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037666" y="2187921"/>
            <a:ext cx="5338467" cy="7182593"/>
            <a:chOff x="0" y="0"/>
            <a:chExt cx="7117956" cy="9576791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117969" cy="9576816"/>
            </a:xfrm>
            <a:custGeom>
              <a:avLst/>
              <a:gdLst/>
              <a:ahLst/>
              <a:cxnLst/>
              <a:rect r="r" b="b" t="t" l="l"/>
              <a:pathLst>
                <a:path h="9576816" w="7117969">
                  <a:moveTo>
                    <a:pt x="0" y="0"/>
                  </a:moveTo>
                  <a:lnTo>
                    <a:pt x="7117969" y="0"/>
                  </a:lnTo>
                  <a:lnTo>
                    <a:pt x="7117969" y="9576816"/>
                  </a:lnTo>
                  <a:lnTo>
                    <a:pt x="0" y="9576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6" r="0" b="-36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86416" y="703212"/>
            <a:ext cx="7558240" cy="81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 Pipeline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6416" y="1966170"/>
            <a:ext cx="1266377" cy="1519685"/>
            <a:chOff x="0" y="0"/>
            <a:chExt cx="1688503" cy="202624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4" r="-2" b="-12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79021" y="2209800"/>
            <a:ext cx="3166024" cy="40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9021" y="2664914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Cloud masking, image alignment, and mosaicking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6416" y="3485855"/>
            <a:ext cx="1266377" cy="1519685"/>
            <a:chOff x="0" y="0"/>
            <a:chExt cx="1688503" cy="2026247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4" r="-2" b="-12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379021" y="3729485"/>
            <a:ext cx="3201143" cy="40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Extraction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79021" y="4184599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Spectral bands and vegetation indices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86416" y="5005540"/>
            <a:ext cx="1266377" cy="1519685"/>
            <a:chOff x="0" y="0"/>
            <a:chExt cx="1688503" cy="202624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" r="-2" b="-12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379021" y="5249170"/>
            <a:ext cx="3166024" cy="40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 Classification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79021" y="5704284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Random Forest pixel-wise classification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86416" y="6525216"/>
            <a:ext cx="1266377" cy="1519685"/>
            <a:chOff x="0" y="0"/>
            <a:chExt cx="1688503" cy="2026247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24" r="-2" b="-12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379021" y="6768856"/>
            <a:ext cx="3166024" cy="40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Change Detection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79021" y="7223970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Pixel-level LULC comparison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86416" y="8044901"/>
            <a:ext cx="1266377" cy="1519685"/>
            <a:chOff x="0" y="0"/>
            <a:chExt cx="1688503" cy="202624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4" r="-2" b="-12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379021" y="8288541"/>
            <a:ext cx="3185074" cy="405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Confidence Layers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79021" y="8743655"/>
            <a:ext cx="15022563" cy="46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9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Reliability assessment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069459"/>
            <a:ext cx="7922866" cy="92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474834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4004367"/>
            <a:ext cx="5245446" cy="38100"/>
            <a:chOff x="0" y="0"/>
            <a:chExt cx="6993928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420320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Satellite Input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730506"/>
            <a:ext cx="524544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Landsat imagery ingestion and quality control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1206" y="3474834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21206" y="4004367"/>
            <a:ext cx="5245446" cy="38100"/>
            <a:chOff x="0" y="0"/>
            <a:chExt cx="6993928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6521206" y="4203202"/>
            <a:ext cx="363706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 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1206" y="4730506"/>
            <a:ext cx="524544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GDAL-based preprocessing and raster operations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50163" y="3474834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50163" y="4004367"/>
            <a:ext cx="5245446" cy="38100"/>
            <a:chOff x="0" y="0"/>
            <a:chExt cx="6993928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2050163" y="420320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50163" y="4730506"/>
            <a:ext cx="524544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Random Forest classifier for LULC mapping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6152855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04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92238" y="6682378"/>
            <a:ext cx="8009934" cy="38100"/>
            <a:chOff x="0" y="0"/>
            <a:chExt cx="10679913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92238" y="6881222"/>
            <a:ext cx="3606698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 Generation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2238" y="7408516"/>
            <a:ext cx="8009934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Change and confidence layer creation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85684" y="6152855"/>
            <a:ext cx="283521" cy="44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05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85684" y="6682378"/>
            <a:ext cx="8009934" cy="38100"/>
            <a:chOff x="0" y="0"/>
            <a:chExt cx="10679913" cy="5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5161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9285684" y="6881222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Interface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5684" y="7408516"/>
            <a:ext cx="8009934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FastAPI serving interactive map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73741" y="2249926"/>
            <a:ext cx="8041078" cy="5787148"/>
          </a:xfrm>
          <a:custGeom>
            <a:avLst/>
            <a:gdLst/>
            <a:ahLst/>
            <a:cxnLst/>
            <a:rect r="r" b="b" t="t" l="l"/>
            <a:pathLst>
              <a:path h="5787148" w="8041078">
                <a:moveTo>
                  <a:pt x="0" y="0"/>
                </a:moveTo>
                <a:lnTo>
                  <a:pt x="8041078" y="0"/>
                </a:lnTo>
                <a:lnTo>
                  <a:pt x="8041078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72" t="0" r="-330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82100" y="2267046"/>
            <a:ext cx="8310808" cy="5752907"/>
          </a:xfrm>
          <a:custGeom>
            <a:avLst/>
            <a:gdLst/>
            <a:ahLst/>
            <a:cxnLst/>
            <a:rect r="r" b="b" t="t" l="l"/>
            <a:pathLst>
              <a:path h="5752907" w="8310808">
                <a:moveTo>
                  <a:pt x="0" y="0"/>
                </a:moveTo>
                <a:lnTo>
                  <a:pt x="8310808" y="0"/>
                </a:lnTo>
                <a:lnTo>
                  <a:pt x="8310808" y="5752908"/>
                </a:lnTo>
                <a:lnTo>
                  <a:pt x="0" y="5752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34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4216" y="502739"/>
            <a:ext cx="6260602" cy="612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LULC Maps: 2018 vs 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4216" y="8296570"/>
            <a:ext cx="2372316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2018 Baseline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216" y="8710460"/>
            <a:ext cx="5001578" cy="239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Vegetation-dominated landscape with scattered built-up areas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82100" y="8381624"/>
            <a:ext cx="2372316" cy="3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2023 Current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82100" y="8795514"/>
            <a:ext cx="5634933" cy="281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43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Significant built-up expansion replacing natural cover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544043"/>
            <a:chOff x="0" y="0"/>
            <a:chExt cx="24384000" cy="4725391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4359621"/>
            <a:ext cx="10278666" cy="92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Change Detection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983929"/>
            <a:ext cx="5198269" cy="80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19275" y="7121281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Vegetation Loss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648575"/>
            <a:ext cx="5198269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Conversion of green spaces to developed areas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4866" y="5983929"/>
            <a:ext cx="5198269" cy="80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71902" y="7121281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Urban Growth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4866" y="7648575"/>
            <a:ext cx="5198269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New built-up area expansion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97493" y="5983929"/>
            <a:ext cx="5198269" cy="80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84766" y="7121281"/>
            <a:ext cx="402357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Land Transformation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7493" y="7648575"/>
            <a:ext cx="5198269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Major category transitions detected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8874766"/>
            <a:ext cx="16303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Primary transition: Vegetation → Built-up, indicating urban development pressure on natural landscapes.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ECE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511941"/>
            <a:ext cx="7546477" cy="92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&amp; Use Cases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3003052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4047087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Urban Planning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574381"/>
            <a:ext cx="7974511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Smart city development and infrastructure planning based on verified expansion patterns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321108" y="3003052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5333" r="0" b="-2533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21108" y="4047087"/>
            <a:ext cx="5054356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Environmental Monitoring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1108" y="4574381"/>
            <a:ext cx="797465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Track vegetation loss, green space preservation, and ecological impact assessment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92238" y="6153445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5999" r="0" b="-600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2238" y="7197481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Policy Making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7724775"/>
            <a:ext cx="7974511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Evidence-based zoning decisions, environmental regulations, and sustainable development policies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321108" y="6153445"/>
            <a:ext cx="708717" cy="708717"/>
          </a:xfrm>
          <a:custGeom>
            <a:avLst/>
            <a:gdLst/>
            <a:ahLst/>
            <a:cxnLst/>
            <a:rect r="r" b="b" t="t" l="l"/>
            <a:pathLst>
              <a:path h="708717" w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321108" y="7197481"/>
            <a:ext cx="354404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5161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Scalable 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1108" y="7724775"/>
            <a:ext cx="797465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1617"/>
                </a:solidFill>
                <a:latin typeface="Arimo"/>
                <a:ea typeface="Arimo"/>
                <a:cs typeface="Arimo"/>
                <a:sym typeface="Arimo"/>
              </a:rPr>
              <a:t>Framework easily deployable to other cities and regions for nationwide land monitoring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DAG_8cEPXeY</dc:identifier>
  <dcterms:modified xsi:type="dcterms:W3CDTF">2011-08-01T06:04:30Z</dcterms:modified>
  <cp:revision>1</cp:revision>
  <dc:title>LULC-Change-Detection-for-Tirupati.pptx</dc:title>
</cp:coreProperties>
</file>